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Independent Study Paper Amrit Shahi.docx (user-provided)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image" Target="../media/image-1-5.png"/><Relationship Id="rId6" Type="http://schemas.openxmlformats.org/officeDocument/2006/relationships/image" Target="../media/image-1-6.svg"/><Relationship Id="rId7" Type="http://schemas.openxmlformats.org/officeDocument/2006/relationships/image" Target="../media/image-1-7.png"/><Relationship Id="rId8" Type="http://schemas.openxmlformats.org/officeDocument/2006/relationships/image" Target="../media/image-1-8.sv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image" Target="../media/image-7-3.png"/><Relationship Id="rId4" Type="http://schemas.openxmlformats.org/officeDocument/2006/relationships/image" Target="../media/image-7-4.svg"/><Relationship Id="rId5" Type="http://schemas.openxmlformats.org/officeDocument/2006/relationships/image" Target="../media/image-7-5.png"/><Relationship Id="rId6" Type="http://schemas.openxmlformats.org/officeDocument/2006/relationships/image" Target="../media/image-7-6.svg"/><Relationship Id="rId7" Type="http://schemas.openxmlformats.org/officeDocument/2006/relationships/image" Target="../media/image-7-7.png"/><Relationship Id="rId8" Type="http://schemas.openxmlformats.org/officeDocument/2006/relationships/image" Target="../media/image-7-8.sv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343400"/>
            <a:ext cx="6949440" cy="2514600"/>
          </a:xfrm>
          <a:prstGeom prst="roundRect">
            <a:avLst/>
          </a:prstGeom>
          <a:solidFill>
            <a:srgbClr val="0F2A4C"/>
          </a:solidFill>
          <a:ln w="12700">
            <a:solidFill>
              <a:srgbClr val="0F2A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03720" y="0"/>
            <a:ext cx="5285232" cy="3429000"/>
          </a:xfrm>
          <a:prstGeom prst="roundRect">
            <a:avLst/>
          </a:prstGeom>
          <a:solidFill>
            <a:srgbClr val="0F2A4C"/>
          </a:solidFill>
          <a:ln w="12700">
            <a:solidFill>
              <a:srgbClr val="0F2A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417320"/>
            <a:ext cx="10789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</a:rPr>
              <a:t>Conceptual Perspectives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</a:rPr>
              <a:t>of Financial Sustainability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3063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E7F2"/>
                </a:solidFill>
              </a:rPr>
              <a:t>Independent Study Paper — Presentation Deck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3703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CE7F2"/>
                </a:solidFill>
              </a:rPr>
              <a:t>Amrit Shahi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4617720"/>
            <a:ext cx="2057400" cy="1417320"/>
          </a:xfrm>
          <a:prstGeom prst="roundRect">
            <a:avLst/>
          </a:prstGeom>
          <a:solidFill>
            <a:srgbClr val="102B4E"/>
          </a:solidFill>
          <a:ln w="12700">
            <a:solidFill>
              <a:srgbClr val="1E3A5F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7552" y="4846320"/>
            <a:ext cx="822960" cy="8229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87552" y="564184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E7F2"/>
                </a:solidFill>
              </a:rPr>
              <a:t>Liquidity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3246120" y="4617720"/>
            <a:ext cx="2057400" cy="1417320"/>
          </a:xfrm>
          <a:prstGeom prst="roundRect">
            <a:avLst/>
          </a:prstGeom>
          <a:solidFill>
            <a:srgbClr val="102B4E"/>
          </a:solidFill>
          <a:ln w="12700">
            <a:solidFill>
              <a:srgbClr val="1E3A5F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10712" y="4846320"/>
            <a:ext cx="822960" cy="8229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10712" y="564184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E7F2"/>
                </a:solidFill>
              </a:rPr>
              <a:t>Solvency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5669280" y="4617720"/>
            <a:ext cx="2057400" cy="1417320"/>
          </a:xfrm>
          <a:prstGeom prst="roundRect">
            <a:avLst/>
          </a:prstGeom>
          <a:solidFill>
            <a:srgbClr val="102B4E"/>
          </a:solidFill>
          <a:ln w="12700">
            <a:solidFill>
              <a:srgbClr val="1E3A5F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33872" y="4846320"/>
            <a:ext cx="822960" cy="8229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833872" y="564184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E7F2"/>
                </a:solidFill>
              </a:rPr>
              <a:t>Cash flow</a:t>
            </a:r>
            <a:endParaRPr lang="en-US" sz="1300" dirty="0"/>
          </a:p>
        </p:txBody>
      </p:sp>
      <p:sp>
        <p:nvSpPr>
          <p:cNvPr id="17" name="Shape 12"/>
          <p:cNvSpPr/>
          <p:nvPr/>
        </p:nvSpPr>
        <p:spPr>
          <a:xfrm>
            <a:off x="8092440" y="4617720"/>
            <a:ext cx="2057400" cy="1417320"/>
          </a:xfrm>
          <a:prstGeom prst="roundRect">
            <a:avLst/>
          </a:prstGeom>
          <a:solidFill>
            <a:srgbClr val="102B4E"/>
          </a:solidFill>
          <a:ln w="12700">
            <a:solidFill>
              <a:srgbClr val="1E3A5F"/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57032" y="4846320"/>
            <a:ext cx="822960" cy="8229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8257032" y="564184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E7F2"/>
                </a:solidFill>
              </a:rPr>
              <a:t>Reinvestment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822960" y="6464808"/>
            <a:ext cx="10789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1F3A"/>
                </a:solidFill>
              </a:rPr>
              <a:t>Prepared for direct classroom presentation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10698480" y="6464808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0B1F3A"/>
                </a:solidFill>
              </a:rPr>
              <a:t>Feb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 &amp; theories (sustainability mechanisms)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Liquidity, solvency, cash flow, working capital, growth financing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34924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5349240" cy="384048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316736"/>
            <a:ext cx="4892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Liquidity theory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60120" y="1737360"/>
            <a:ext cx="4892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Short-run obligation capacity. A profitable firm can still fail if cash timing mismatches prevent paying near-term bills.</a:t>
            </a:r>
            <a:endParaRPr lang="en-US" sz="1220" dirty="0"/>
          </a:p>
        </p:txBody>
      </p:sp>
      <p:sp>
        <p:nvSpPr>
          <p:cNvPr id="11" name="Shape 9"/>
          <p:cNvSpPr/>
          <p:nvPr/>
        </p:nvSpPr>
        <p:spPr>
          <a:xfrm>
            <a:off x="960120" y="2331720"/>
            <a:ext cx="4892040" cy="310896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2386584"/>
            <a:ext cx="4617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Current ratio · quick ratio · working capital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2971800"/>
            <a:ext cx="534924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971800"/>
            <a:ext cx="5349240" cy="3840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3054096"/>
            <a:ext cx="4892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Solvency theory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60120" y="3474720"/>
            <a:ext cx="4892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Long-run obligation capacity. Sustainability requires manageable leverage and adequate debt-servicing ability.</a:t>
            </a:r>
            <a:endParaRPr lang="en-US" sz="1220" dirty="0"/>
          </a:p>
        </p:txBody>
      </p:sp>
      <p:sp>
        <p:nvSpPr>
          <p:cNvPr id="17" name="Shape 15"/>
          <p:cNvSpPr/>
          <p:nvPr/>
        </p:nvSpPr>
        <p:spPr>
          <a:xfrm>
            <a:off x="960120" y="4069080"/>
            <a:ext cx="4892040" cy="310896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97280" y="4123944"/>
            <a:ext cx="4617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Debt ratios · interest coverage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4709160"/>
            <a:ext cx="534924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1520" y="4709160"/>
            <a:ext cx="534924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" y="4791456"/>
            <a:ext cx="4892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Cash-flow theory / Free cash flow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60120" y="5212080"/>
            <a:ext cx="4892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Accrual profit ≠ cash. Sustainability relies on operating cash flow adequacy and the cash available after reinvestment and payouts.</a:t>
            </a:r>
            <a:endParaRPr lang="en-US" sz="1220" dirty="0"/>
          </a:p>
        </p:txBody>
      </p:sp>
      <p:sp>
        <p:nvSpPr>
          <p:cNvPr id="23" name="Shape 21"/>
          <p:cNvSpPr/>
          <p:nvPr/>
        </p:nvSpPr>
        <p:spPr>
          <a:xfrm>
            <a:off x="960120" y="5806440"/>
            <a:ext cx="4892040" cy="310896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97280" y="5861304"/>
            <a:ext cx="4617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OCF trend · FCF = OCF − CapEx − dividends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355080" y="1234440"/>
            <a:ext cx="583387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629400" y="1435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Additional integrative lenses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629400" y="1874520"/>
            <a:ext cx="5285232" cy="14173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FE7C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58000" y="2029968"/>
            <a:ext cx="4800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2D12"/>
                </a:solidFill>
              </a:rPr>
              <a:t>Working capital / CCC logic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858000" y="2331720"/>
            <a:ext cx="48006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Cash continuity depends on how quickly inventory and receivables become cash relative to payables.</a:t>
            </a:r>
            <a:endParaRPr lang="en-US" sz="1220" dirty="0"/>
          </a:p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CCC = DIO + DSO − DPO</a:t>
            </a:r>
            <a:endParaRPr lang="en-US" sz="1220" dirty="0"/>
          </a:p>
        </p:txBody>
      </p:sp>
      <p:sp>
        <p:nvSpPr>
          <p:cNvPr id="30" name="Shape 28"/>
          <p:cNvSpPr/>
          <p:nvPr/>
        </p:nvSpPr>
        <p:spPr>
          <a:xfrm>
            <a:off x="6629400" y="3429000"/>
            <a:ext cx="5285232" cy="1097280"/>
          </a:xfrm>
          <a:prstGeom prst="roundRect">
            <a:avLst/>
          </a:prstGeom>
          <a:solidFill>
            <a:srgbClr val="F0ECFF"/>
          </a:solidFill>
          <a:ln w="12700">
            <a:solidFill>
              <a:srgbClr val="E2D8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0" y="3584448"/>
            <a:ext cx="4800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B5CF6"/>
                </a:solidFill>
              </a:rPr>
              <a:t>Growth financing pressure (EFN)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858000" y="3886200"/>
            <a:ext cx="480060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Profitability may not ensure sustainability if growth requires assets and financing beyond internally generated funds.</a:t>
            </a:r>
            <a:endParaRPr lang="en-US" sz="1220" dirty="0"/>
          </a:p>
        </p:txBody>
      </p:sp>
      <p:sp>
        <p:nvSpPr>
          <p:cNvPr id="33" name="Shape 31"/>
          <p:cNvSpPr/>
          <p:nvPr/>
        </p:nvSpPr>
        <p:spPr>
          <a:xfrm>
            <a:off x="6629400" y="4617720"/>
            <a:ext cx="5285232" cy="1051560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58000" y="4773168"/>
            <a:ext cx="4800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Value chain perspective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858000" y="5074920"/>
            <a:ext cx="48006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Disaggregating activities clarifies where margins are created and defended — supporting enduring profitability and sustainability.</a:t>
            </a:r>
            <a:endParaRPr lang="en-US" sz="1220" dirty="0"/>
          </a:p>
        </p:txBody>
      </p:sp>
      <p:sp>
        <p:nvSpPr>
          <p:cNvPr id="36" name="Text 34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conceptual framework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 → profitability → cash capacity → financial sustainability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1147572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51560" y="2011680"/>
            <a:ext cx="3154680" cy="260604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011680"/>
            <a:ext cx="3154680" cy="45720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34440" y="2121408"/>
            <a:ext cx="2788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Key drivers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4526280" y="2011680"/>
            <a:ext cx="2880360" cy="260604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11680"/>
            <a:ext cx="2880360" cy="457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9160" y="2121408"/>
            <a:ext cx="2514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Firm profitability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7635240" y="2011680"/>
            <a:ext cx="2148840" cy="260604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635240" y="2011680"/>
            <a:ext cx="2148840" cy="457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18120" y="2121408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Cash capacity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10012680" y="2011680"/>
            <a:ext cx="1920240" cy="260604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012680" y="2011680"/>
            <a:ext cx="1920240" cy="45720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195560" y="2121408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Financial</a:t>
            </a: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sustainability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1252728" y="2633472"/>
            <a:ext cx="27523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DuPont drivers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1252728" y="2816352"/>
            <a:ext cx="275234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Profit margin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Asset turnover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Equity multiplier</a:t>
            </a:r>
            <a:endParaRPr lang="en-US" sz="1120" dirty="0"/>
          </a:p>
        </p:txBody>
      </p:sp>
      <p:sp>
        <p:nvSpPr>
          <p:cNvPr id="22" name="Text 20"/>
          <p:cNvSpPr/>
          <p:nvPr/>
        </p:nvSpPr>
        <p:spPr>
          <a:xfrm>
            <a:off x="1252728" y="3456432"/>
            <a:ext cx="27523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Cash timing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1252728" y="3639312"/>
            <a:ext cx="275234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CCC (DIO, DSO, DPO)</a:t>
            </a:r>
            <a:endParaRPr lang="en-US" sz="1120" dirty="0"/>
          </a:p>
        </p:txBody>
      </p:sp>
      <p:sp>
        <p:nvSpPr>
          <p:cNvPr id="24" name="Text 22"/>
          <p:cNvSpPr/>
          <p:nvPr/>
        </p:nvSpPr>
        <p:spPr>
          <a:xfrm>
            <a:off x="1252728" y="3959352"/>
            <a:ext cx="27523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Growth &amp; payout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252728" y="4142232"/>
            <a:ext cx="2752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Sales growth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Retention / dividend payout</a:t>
            </a:r>
            <a:endParaRPr lang="en-US" sz="1120" dirty="0"/>
          </a:p>
        </p:txBody>
      </p:sp>
      <p:sp>
        <p:nvSpPr>
          <p:cNvPr id="26" name="Text 24"/>
          <p:cNvSpPr/>
          <p:nvPr/>
        </p:nvSpPr>
        <p:spPr>
          <a:xfrm>
            <a:off x="4727448" y="2633472"/>
            <a:ext cx="24780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Performance outcomes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727448" y="2816352"/>
            <a:ext cx="2478024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ROA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ROE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Net profit margin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Operating margin</a:t>
            </a:r>
            <a:endParaRPr lang="en-US" sz="1120" dirty="0"/>
          </a:p>
        </p:txBody>
      </p:sp>
      <p:sp>
        <p:nvSpPr>
          <p:cNvPr id="28" name="Shape 26"/>
          <p:cNvSpPr/>
          <p:nvPr/>
        </p:nvSpPr>
        <p:spPr>
          <a:xfrm>
            <a:off x="4727448" y="4160520"/>
            <a:ext cx="2478024" cy="347472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D1FAE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27448" y="4233672"/>
            <a:ext cx="247802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065F46"/>
                </a:solidFill>
              </a:rPr>
              <a:t>Necessary condition (not sufficient)</a:t>
            </a:r>
            <a:endParaRPr lang="en-US" sz="1080" dirty="0"/>
          </a:p>
        </p:txBody>
      </p:sp>
      <p:sp>
        <p:nvSpPr>
          <p:cNvPr id="30" name="Text 28"/>
          <p:cNvSpPr/>
          <p:nvPr/>
        </p:nvSpPr>
        <p:spPr>
          <a:xfrm>
            <a:off x="7818120" y="2633472"/>
            <a:ext cx="1783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Translation mechanism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7818120" y="2816352"/>
            <a:ext cx="1783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Operating cash flow trend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Free cash flow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Working capital adequacy</a:t>
            </a:r>
            <a:endParaRPr lang="en-US" sz="1120" dirty="0"/>
          </a:p>
        </p:txBody>
      </p:sp>
      <p:sp>
        <p:nvSpPr>
          <p:cNvPr id="32" name="Text 30"/>
          <p:cNvSpPr/>
          <p:nvPr/>
        </p:nvSpPr>
        <p:spPr>
          <a:xfrm>
            <a:off x="10177272" y="2633472"/>
            <a:ext cx="15910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11827"/>
                </a:solidFill>
              </a:rPr>
              <a:t>Continuity outcomes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10177272" y="2816352"/>
            <a:ext cx="159105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Liquidity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Solvency</a:t>
            </a:r>
            <a:endParaRPr lang="en-US" sz="1120" dirty="0"/>
          </a:p>
          <a:p>
            <a:pPr marL="177800" indent="-177800">
              <a:spcAft>
                <a:spcPts val="200"/>
              </a:spcAft>
              <a:buSzPct val="100000"/>
              <a:buChar char="•"/>
            </a:pPr>
            <a:r>
              <a:rPr lang="en-US" sz="1120" dirty="0">
                <a:solidFill>
                  <a:srgbClr val="334155"/>
                </a:solidFill>
              </a:rPr>
              <a:t>Reinvestment capacity</a:t>
            </a:r>
            <a:endParaRPr lang="en-US" sz="1120" dirty="0"/>
          </a:p>
        </p:txBody>
      </p:sp>
      <p:sp>
        <p:nvSpPr>
          <p:cNvPr id="34" name="Shape 32"/>
          <p:cNvSpPr/>
          <p:nvPr/>
        </p:nvSpPr>
        <p:spPr>
          <a:xfrm>
            <a:off x="10177272" y="4160520"/>
            <a:ext cx="1591056" cy="347472"/>
          </a:xfrm>
          <a:prstGeom prst="round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0177272" y="4233672"/>
            <a:ext cx="15910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" dirty="0">
                <a:solidFill>
                  <a:srgbClr val="8B5CF6"/>
                </a:solidFill>
              </a:rPr>
              <a:t>Resilience over time</a:t>
            </a:r>
            <a:endParaRPr lang="en-US" sz="1080" dirty="0"/>
          </a:p>
        </p:txBody>
      </p:sp>
      <p:sp>
        <p:nvSpPr>
          <p:cNvPr id="36" name="Shape 34"/>
          <p:cNvSpPr/>
          <p:nvPr/>
        </p:nvSpPr>
        <p:spPr>
          <a:xfrm>
            <a:off x="4160520" y="3063240"/>
            <a:ext cx="548640" cy="502920"/>
          </a:xfrm>
          <a:prstGeom prst="right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360920" y="3063240"/>
            <a:ext cx="548640" cy="502920"/>
          </a:xfrm>
          <a:prstGeom prst="right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646920" y="3063240"/>
            <a:ext cx="548640" cy="502920"/>
          </a:xfrm>
          <a:prstGeom prst="right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828800" y="4892040"/>
            <a:ext cx="6035040" cy="1097280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057400" y="5029200"/>
            <a:ext cx="5577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Linkage emphasized by the study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2057400" y="5330952"/>
            <a:ext cx="55778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40" dirty="0">
                <a:solidFill>
                  <a:srgbClr val="334155"/>
                </a:solidFill>
              </a:rPr>
              <a:t>Profitability supports sustainability when surplus becomes steady cash generation and strengthens liquidity/solvency. Cash timing (CCC) can affect both profitability and sustainability.</a:t>
            </a:r>
            <a:endParaRPr lang="en-US" sz="1240" dirty="0"/>
          </a:p>
        </p:txBody>
      </p:sp>
      <p:sp>
        <p:nvSpPr>
          <p:cNvPr id="42" name="Shape 40"/>
          <p:cNvSpPr/>
          <p:nvPr/>
        </p:nvSpPr>
        <p:spPr>
          <a:xfrm>
            <a:off x="8092440" y="4892040"/>
            <a:ext cx="3886200" cy="1097280"/>
          </a:xfrm>
          <a:prstGeom prst="roundRect">
            <a:avLst/>
          </a:prstGeom>
          <a:solidFill>
            <a:srgbClr val="F0ECFF"/>
          </a:solidFill>
          <a:ln w="12700">
            <a:solidFill>
              <a:srgbClr val="E2D8F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321040" y="50292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B5CF6"/>
                </a:solidFill>
              </a:rPr>
              <a:t>Research-ready constructs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8321040" y="5330952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60" dirty="0">
                <a:solidFill>
                  <a:srgbClr val="334155"/>
                </a:solidFill>
              </a:rPr>
              <a:t>ROA/ROE/margins · current/quick · D/E · interest coverage · OCF/FCF · CCC · growth · retention</a:t>
            </a:r>
            <a:endParaRPr lang="en-US" sz="1160" dirty="0"/>
          </a:p>
        </p:txBody>
      </p:sp>
      <p:sp>
        <p:nvSpPr>
          <p:cNvPr id="45" name="Text 43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Identified theoretical gaps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paper argues integration is still weak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417320"/>
            <a:ext cx="1147572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1691640"/>
            <a:ext cx="685800" cy="685800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801368"/>
            <a:ext cx="685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783080" y="1645920"/>
            <a:ext cx="10149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1) Over-emphasis on “reported profit”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83080" y="2039112"/>
            <a:ext cx="101498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Many discussions treat profitability as a single reported outcome, despite its multidimensional drivers (margin, asset efficiency, leverage).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3017520"/>
            <a:ext cx="1147572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60120" y="3291840"/>
            <a:ext cx="685800" cy="685800"/>
          </a:xfrm>
          <a:prstGeom prst="round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" y="3401568"/>
            <a:ext cx="685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783080" y="3246120"/>
            <a:ext cx="10149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2) Weak bridge from profit → sustainability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783080" y="3639312"/>
            <a:ext cx="101498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Surplus creation is often explained, but the conversion into continuity is underdeveloped (cash-flow adequacy, liquidity resilience, solvency strength).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31520" y="4617720"/>
            <a:ext cx="11475720" cy="1371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60120" y="4892040"/>
            <a:ext cx="685800" cy="68580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5001768"/>
            <a:ext cx="685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783080" y="4846320"/>
            <a:ext cx="10149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</a:rPr>
              <a:t>3) Static single-period interpretation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783080" y="5239512"/>
            <a:ext cx="101498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One-year ratios miss time-based dynamics: growth-driven working-capital needs, external funding dependence, and reinvestment pressure.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for future research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Directions implied by the paper’s gaps and proposed framework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649224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73152" cy="51206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435608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Research agenda (study-derived)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965960"/>
            <a:ext cx="5852160" cy="4297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Test the integrated pathway empirically: drivers → profitability → sustainability (with cash-flow capacity as a mechanism).</a:t>
            </a:r>
            <a:endParaRPr lang="en-US" sz="142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Model sustainability as (a) a composite index or (b) separate pillars (liquidity, solvency, cash strength, reinvestment).</a:t>
            </a:r>
            <a:endParaRPr lang="en-US" sz="142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Move beyond single-year ratios: use multi-year trend analysis (panel/longitudinal designs).</a:t>
            </a:r>
            <a:endParaRPr lang="en-US" sz="142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Examine working-capital timing (CCC) as a mediator or moderator between profitability and sustainability.</a:t>
            </a:r>
            <a:endParaRPr lang="en-US" sz="142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Add growth-financing pressure (EFN logic) to explain when profitable firms become financially fragile.</a:t>
            </a:r>
            <a:endParaRPr lang="en-US" sz="142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20" dirty="0">
                <a:solidFill>
                  <a:srgbClr val="334155"/>
                </a:solidFill>
              </a:rPr>
              <a:t>Strengthen theoretical amplification and re-verification of constructs before operational hypothesis testing.</a:t>
            </a:r>
            <a:endParaRPr lang="en-US" sz="1420" dirty="0"/>
          </a:p>
        </p:txBody>
      </p:sp>
      <p:sp>
        <p:nvSpPr>
          <p:cNvPr id="11" name="Shape 9"/>
          <p:cNvSpPr/>
          <p:nvPr/>
        </p:nvSpPr>
        <p:spPr>
          <a:xfrm>
            <a:off x="7452360" y="1234440"/>
            <a:ext cx="473659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726680" y="1435608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Illustrative hypothesis templates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726680" y="1965960"/>
            <a:ext cx="4160520" cy="86868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882128" y="2176272"/>
            <a:ext cx="502920" cy="502920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82128" y="2249424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H1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458200" y="214884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DuPont drivers (PM, AT, EM) positively explain ROE/ROA.</a:t>
            </a:r>
            <a:endParaRPr lang="en-US" sz="1220" dirty="0"/>
          </a:p>
        </p:txBody>
      </p:sp>
      <p:sp>
        <p:nvSpPr>
          <p:cNvPr id="17" name="Shape 15"/>
          <p:cNvSpPr/>
          <p:nvPr/>
        </p:nvSpPr>
        <p:spPr>
          <a:xfrm>
            <a:off x="7726680" y="2971800"/>
            <a:ext cx="4160520" cy="86868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882128" y="3182112"/>
            <a:ext cx="502920" cy="502920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82128" y="3255264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58200" y="315468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Profitability improves sustainability via stronger OCF/FCF and liquidity.</a:t>
            </a:r>
            <a:endParaRPr lang="en-US" sz="1220" dirty="0"/>
          </a:p>
        </p:txBody>
      </p:sp>
      <p:sp>
        <p:nvSpPr>
          <p:cNvPr id="21" name="Shape 19"/>
          <p:cNvSpPr/>
          <p:nvPr/>
        </p:nvSpPr>
        <p:spPr>
          <a:xfrm>
            <a:off x="7726680" y="3977640"/>
            <a:ext cx="4160520" cy="86868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82128" y="4187952"/>
            <a:ext cx="502920" cy="502920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82128" y="4261104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H3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458200" y="416052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CCC mediates the link between profitability and cash-flow adequacy.</a:t>
            </a:r>
            <a:endParaRPr lang="en-US" sz="1220" dirty="0"/>
          </a:p>
        </p:txBody>
      </p:sp>
      <p:sp>
        <p:nvSpPr>
          <p:cNvPr id="25" name="Shape 23"/>
          <p:cNvSpPr/>
          <p:nvPr/>
        </p:nvSpPr>
        <p:spPr>
          <a:xfrm>
            <a:off x="7726680" y="4983480"/>
            <a:ext cx="4160520" cy="86868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882128" y="5193792"/>
            <a:ext cx="502920" cy="502920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882128" y="5266944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H4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458200" y="516636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High growth increases external funding dependence (EFN), weakening sustainability unless retention/cash capacity rise.</a:t>
            </a:r>
            <a:endParaRPr lang="en-US" sz="1220" dirty="0"/>
          </a:p>
        </p:txBody>
      </p:sp>
      <p:sp>
        <p:nvSpPr>
          <p:cNvPr id="29" name="Shape 27"/>
          <p:cNvSpPr/>
          <p:nvPr/>
        </p:nvSpPr>
        <p:spPr>
          <a:xfrm>
            <a:off x="7726680" y="5504688"/>
            <a:ext cx="4160520" cy="713232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FE7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863840" y="5614416"/>
            <a:ext cx="3886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dirty="0">
                <a:solidFill>
                  <a:srgbClr val="7C2D12"/>
                </a:solidFill>
              </a:rPr>
              <a:t>Note: These templates operationalize the paper’s framework; they should be refined for context, industry, and data availability.</a:t>
            </a:r>
            <a:endParaRPr lang="en-US" sz="1080" dirty="0"/>
          </a:p>
        </p:txBody>
      </p:sp>
      <p:sp>
        <p:nvSpPr>
          <p:cNvPr id="31" name="Text 29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(from the study)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communicate in your presentation summary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749808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73152" cy="512064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4356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Executive summary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965960"/>
            <a:ext cx="6858000" cy="4297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Profitability and financial sustainability are complementary: surplus creation must translate into stable cash generation.</a:t>
            </a:r>
            <a:endParaRPr lang="en-US" sz="145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Financial sustainability is best understood through liquidity + solvency + cash-flow stability + reinvestment capacity.</a:t>
            </a:r>
            <a:endParaRPr lang="en-US" sz="145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DuPont (margin × turnover × leverage) provides a clean way to interpret profitability drivers.</a:t>
            </a:r>
            <a:endParaRPr lang="en-US" sz="145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Cash timing (working capital / CCC) is a major mechanism connecting profit to sustainability.</a:t>
            </a:r>
            <a:endParaRPr lang="en-US" sz="145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Single-year ratios can mislead; sustainability requires multi-year trend interpretation.</a:t>
            </a:r>
            <a:endParaRPr lang="en-US" sz="1450" dirty="0"/>
          </a:p>
          <a:p>
            <a:pPr marL="279400" indent="-2794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334155"/>
                </a:solidFill>
              </a:rPr>
              <a:t>A practical diagnostic: profits on paper do not guarantee cash to pay obligations or fund growth.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8458200" y="1234440"/>
            <a:ext cx="373075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686800" y="1435608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Suggested “core set”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of measures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8686800" y="2148840"/>
            <a:ext cx="3273552" cy="713232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805672" y="2313432"/>
            <a:ext cx="164592" cy="384048"/>
          </a:xfrm>
          <a:prstGeom prst="round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15984" y="2276856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Profitability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9015984" y="2532888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ROA, ROE, margins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686800" y="2990088"/>
            <a:ext cx="3273552" cy="713232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805672" y="3154680"/>
            <a:ext cx="164592" cy="384048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015984" y="3118104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Liquidity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9015984" y="3374136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Current, quick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8686800" y="3831336"/>
            <a:ext cx="3273552" cy="713232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805672" y="3995928"/>
            <a:ext cx="164592" cy="384048"/>
          </a:xfrm>
          <a:prstGeom prst="round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015984" y="3959352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Solvency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015984" y="4215384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D/E, coverage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8686800" y="4672584"/>
            <a:ext cx="3273552" cy="713232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805672" y="4837176"/>
            <a:ext cx="164592" cy="384048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015984" y="480060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Cash strength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9015984" y="5056632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OCF trend, FCF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8686800" y="5513832"/>
            <a:ext cx="3273552" cy="713232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805672" y="5678424"/>
            <a:ext cx="164592" cy="384048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15984" y="564184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827"/>
                </a:solidFill>
              </a:rPr>
              <a:t>Cash timing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9015984" y="589788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CCC (DIO/DSO/DPO)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8686800" y="5614416"/>
            <a:ext cx="3273552" cy="530352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823960" y="5733288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1F3A"/>
                </a:solidFill>
              </a:rPr>
              <a:t>Use the set as a linked system, not isolated ratios.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 (APA 7th edition)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provided paper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1147572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60120" y="1463040"/>
            <a:ext cx="1097280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Bigel, K. S. (2022). Introduction to financial analysis. New York.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Dahlquist, J., &amp; Knight, R. (2022). Principles of finance. OpenStax.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Franklin, M., Graybeal, P., &amp; Cooper, D. (2019). Principles of accounting, volume 1: Financial accounting. OpenStax.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Greenlaw, S. A., Shapiro, D., &amp; Taylor, T. (2017). Principles of economics 2e. OpenStax.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Ketchen, D., &amp; Short, J. (2012). Strategic management: Evaluation and execution.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Moher, D., Liberati, A., Tetzlaff, J., Altman, D. G., &amp; Group, T. P. (2009). Preferred reporting items for systematic reviews and meta-analyses: The PRISMA statement. PLoS Medicine, 6(9).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Morris, J., &amp; Hodges, T. (2019). Strategic management.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Snyder, H. (2019). Literature review as a research methodology: An overview and guidelines. Journal of Business Research. https://doi.org/10.1016/j.jbusres.2019.07.039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Tranfield, D., Denyer, D., &amp; Smart, P. (2003). Towards a methodology for developing evidence-informed management knowledge by means of systematic review. British Journal of Management, 14, 207–222.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roadmap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will cover (from the study)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1074420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1417320"/>
            <a:ext cx="10104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11827"/>
                </a:solidFill>
              </a:rPr>
              <a:t>Agenda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51560" y="1874520"/>
            <a:ext cx="10104120" cy="4297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Background: profitability vs. sustainability and value creation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Purpose &amp; scope of the study (systematic conceptual review)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Concept of financial sustainability: meaning + core pillars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Indicators: liquidity, solvency, cash-flow adequacy, reinvestment capacity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Models / theories: profit theory, DuPont, liquidity–solvency, cash-flow logic, CCC, EFN, value chain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Integrated conceptual framework (drivers → profitability → sustainability)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Research gaps and future research reflections</a:t>
            </a:r>
            <a:endParaRPr lang="en-US" sz="1600" dirty="0"/>
          </a:p>
          <a:p>
            <a:pPr marL="330200" indent="-3302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Key takeaways + APA 7 references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Background: why this topic matters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Profitability explains surplus; sustainability explains continuity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57784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73152" cy="512064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435608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Core idea in the paper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965960"/>
            <a:ext cx="4983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Profitability = surplus creation (revenue &gt; costs)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Short-run: period surplus (monthly/yearly)</a:t>
            </a:r>
            <a:endParaRPr lang="en-US" sz="1400" dirty="0"/>
          </a:p>
          <a:p>
            <a:pPr marL="228600" indent="-228600"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</a:rPr>
              <a:t>Long-run: durable operating capacity + predictable cash flow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" y="3337560"/>
            <a:ext cx="4983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Financial sustainability is a “resilience + continuity” concept: meet short-term cash needs (liquidity) and maintain long-term obligation capacity (solvency).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37960" y="1234440"/>
            <a:ext cx="546811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766560" y="1435608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Value creation bridge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766560" y="1874520"/>
            <a:ext cx="5029200" cy="1234440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03720" y="2029968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Customers’ willingness to pay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903720" y="2377440"/>
            <a:ext cx="4754880" cy="164592"/>
          </a:xfrm>
          <a:prstGeom prst="rect">
            <a:avLst/>
          </a:prstGeom>
          <a:solidFill>
            <a:srgbClr val="B8DEE8"/>
          </a:solidFill>
          <a:ln w="12700">
            <a:solidFill>
              <a:srgbClr val="B8DE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03720" y="260604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Cost to deliver (resources + operations)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766560" y="3246120"/>
            <a:ext cx="502920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3456432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Margin must be kept + reinvested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→ supports long-run viability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549640" y="4800600"/>
            <a:ext cx="1463040" cy="502920"/>
          </a:xfrm>
          <a:prstGeom prst="rightArrow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104120" y="4736592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</a:rPr>
              <a:t>Sustainable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</a:rPr>
              <a:t>cash flow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766560" y="5440680"/>
            <a:ext cx="2011680" cy="384048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E8F4F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0" y="5513832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F3A"/>
                </a:solidFill>
              </a:rPr>
              <a:t>Internal drivers: efficiency, productivity, asset control, cost mgmt.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5440680"/>
            <a:ext cx="2011680" cy="384048"/>
          </a:xfrm>
          <a:prstGeom prst="roundRect">
            <a:avLst/>
          </a:prstGeom>
          <a:solidFill>
            <a:srgbClr val="F0ECFF"/>
          </a:solidFill>
          <a:ln w="12700">
            <a:solidFill>
              <a:srgbClr val="F0EC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006840" y="5513832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B5CF6"/>
                </a:solidFill>
              </a:rPr>
              <a:t>External drivers: competition, demand, market structure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of the study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paper seeks to achieve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1147572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73152" cy="5120640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435608"/>
            <a:ext cx="11018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Primary objectives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" y="1965960"/>
            <a:ext cx="1088136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30200" indent="-3302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Explain how different theoretical perspectives account for the genesis of profit and profit potential.</a:t>
            </a:r>
            <a:endParaRPr lang="en-US" sz="1600" dirty="0"/>
          </a:p>
          <a:p>
            <a:pPr marL="330200" indent="-3302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Integrate profitability theory with the mechanisms of financial sustainability (especially cash-flow logic).</a:t>
            </a:r>
            <a:endParaRPr lang="en-US" sz="1600" dirty="0"/>
          </a:p>
          <a:p>
            <a:pPr marL="330200" indent="-3302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Refine core constructs (teleological clarity) and build a coherent conceptual foundation for future research.</a:t>
            </a:r>
            <a:endParaRPr lang="en-US" sz="1600" dirty="0"/>
          </a:p>
          <a:p>
            <a:pPr marL="330200" indent="-330200"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</a:rPr>
              <a:t>Harmonize and synthesize key theories/constructs; highlight theoretical gaps and research directions.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31520" y="5650992"/>
            <a:ext cx="11475720" cy="658368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5779008"/>
            <a:ext cx="11018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Key message: profitability is crucial — but sustainability requires converting profit into stable, adequate cash flows under liquidity + solvency constraints.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and methodology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 systematic literature review (SLR)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66928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73152" cy="51206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435608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Scope of work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60120" y="1856232"/>
            <a:ext cx="5212080" cy="4297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This paper builds the theoretical and conceptual foundation for the researcher’s broader journey on firm profitability and financial sustainability.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Focus: definitions, constructs, determinants, measurement approaches, and the conceptual linkage from profitability → sustainable viability.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537960" y="1234440"/>
            <a:ext cx="565099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766560" y="1435608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</a:rPr>
              <a:t>Review process (SLR)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812280" y="1938528"/>
            <a:ext cx="5074920" cy="868680"/>
          </a:xfrm>
          <a:prstGeom prst="roundRect">
            <a:avLst/>
          </a:prstGeom>
          <a:solidFill>
            <a:srgbClr val="F9FBFF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949440" y="2130552"/>
            <a:ext cx="475488" cy="475488"/>
          </a:xfrm>
          <a:prstGeom prst="round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2203704"/>
            <a:ext cx="4754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525512" y="2103120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Identify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525512" y="237744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Search (Google Scholar + university databases)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9189720" y="2788920"/>
            <a:ext cx="320040" cy="320040"/>
          </a:xfrm>
          <a:prstGeom prst="down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12280" y="3035808"/>
            <a:ext cx="5074920" cy="868680"/>
          </a:xfrm>
          <a:prstGeom prst="roundRect">
            <a:avLst/>
          </a:prstGeom>
          <a:solidFill>
            <a:srgbClr val="F9FBFF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949440" y="3227832"/>
            <a:ext cx="475488" cy="475488"/>
          </a:xfrm>
          <a:prstGeom prst="round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49440" y="3300984"/>
            <a:ext cx="4754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525512" y="3200400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Screen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525512" y="347472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Title → abstract → full-text (PRISMA logic)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9189720" y="3886200"/>
            <a:ext cx="320040" cy="320040"/>
          </a:xfrm>
          <a:prstGeom prst="down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812280" y="4133088"/>
            <a:ext cx="5074920" cy="868680"/>
          </a:xfrm>
          <a:prstGeom prst="roundRect">
            <a:avLst/>
          </a:prstGeom>
          <a:solidFill>
            <a:srgbClr val="F9FBFF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949440" y="4325112"/>
            <a:ext cx="475488" cy="475488"/>
          </a:xfrm>
          <a:prstGeom prst="round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49440" y="4398264"/>
            <a:ext cx="4754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525512" y="4297680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Code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525512" y="457200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Extract + code themes (definitions, theory, indicators)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9189720" y="4983480"/>
            <a:ext cx="320040" cy="320040"/>
          </a:xfrm>
          <a:prstGeom prst="downArrow">
            <a:avLst/>
          </a:prstGeom>
          <a:solidFill>
            <a:srgbClr val="D7DEE8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812280" y="5230368"/>
            <a:ext cx="5074920" cy="868680"/>
          </a:xfrm>
          <a:prstGeom prst="roundRect">
            <a:avLst/>
          </a:prstGeom>
          <a:solidFill>
            <a:srgbClr val="F9FBFF"/>
          </a:solidFill>
          <a:ln w="12700">
            <a:solidFill>
              <a:srgbClr val="D7DEE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949440" y="5422392"/>
            <a:ext cx="475488" cy="475488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949440" y="5495544"/>
            <a:ext cx="4754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7525512" y="5394960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Synthesize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525512" y="566928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Integrate into conceptual narratives and framework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31520" y="5650992"/>
            <a:ext cx="11475720" cy="658368"/>
          </a:xfrm>
          <a:prstGeom prst="roundRect">
            <a:avLst/>
          </a:prstGeom>
          <a:solidFill>
            <a:srgbClr val="F0ECFF"/>
          </a:solidFill>
          <a:ln w="12700">
            <a:solidFill>
              <a:srgbClr val="E2D8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60120" y="5779008"/>
            <a:ext cx="11018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5CF6"/>
                </a:solidFill>
              </a:rPr>
              <a:t>Keywords used in the review: firm profitability · financial sustainability · liquidity · solvency · working capital · cash conversion cycle · DuPont · value creation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in the study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Profitability (surplus) vs. financial sustainability (continuity)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440680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46520" y="1234440"/>
            <a:ext cx="5742432" cy="5120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05840" y="1444752"/>
            <a:ext cx="4892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7A2B8"/>
                </a:solidFill>
              </a:rPr>
              <a:t>Profitability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1874520"/>
            <a:ext cx="4892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Meaning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130552"/>
            <a:ext cx="4892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Economic surplus: revenue minus costs (period basis)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Short-run vs long-run profitability (cash-strength emphasis)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005840" y="3035808"/>
            <a:ext cx="4892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Measurement examples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05840" y="3291840"/>
            <a:ext cx="48920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Gross / operating / net margin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ROA, ROE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DuPont decomposition (margin × turnover × leverage)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6720840" y="1444752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8B5CF6"/>
                </a:solidFill>
              </a:rPr>
              <a:t>Financial sustainability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720840" y="1874520"/>
            <a:ext cx="5394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Meaning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720840" y="2130552"/>
            <a:ext cx="53949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Ability to function indefinitely without major financial difficulty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Liquidity (short-run cash needs) + solvency (long-run obligations)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Emphasis: stable, predictable operating cash flow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6720840" y="3401568"/>
            <a:ext cx="5394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1827"/>
                </a:solidFill>
              </a:rPr>
              <a:t>Assessment examples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720840" y="3657600"/>
            <a:ext cx="5394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Current / quick ratio; working capital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Debt ratios; interest coverage</a:t>
            </a:r>
            <a:endParaRPr lang="en-US" sz="1350" dirty="0"/>
          </a:p>
          <a:p>
            <a:pPr marL="228600" indent="-228600"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</a:rPr>
              <a:t>Operating cash flow (trend) and free cash flow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731520" y="5650992"/>
            <a:ext cx="11475720" cy="658368"/>
          </a:xfrm>
          <a:prstGeom prst="roundRect">
            <a:avLst/>
          </a:prstGeom>
          <a:solidFill>
            <a:srgbClr val="E8F4F8"/>
          </a:solidFill>
          <a:ln w="12700">
            <a:solidFill>
              <a:srgbClr val="CFE7E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60120" y="5779008"/>
            <a:ext cx="11064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Synthesis from the paper: profitability is necessary but insufficient — sustainability depends on cash timing, liquidity resilience, and solvency strength over time.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of financial sustainability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 and core pillars (as used in the study)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11475720" cy="1097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05840" y="1417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1827"/>
                </a:solidFill>
              </a:rPr>
              <a:t>Working definition (paper synthesis)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05840" y="1737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A financially sustainable firm can meet short-term cash needs through liquidity and maintain long-term capacity to cover obligations as they come due through solvency — enabling continuous operation without significant financial difficulties.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2514600"/>
            <a:ext cx="553212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87552" y="2834640"/>
            <a:ext cx="868680" cy="868680"/>
          </a:xfrm>
          <a:prstGeom prst="roundRect">
            <a:avLst/>
          </a:prstGeom>
          <a:solidFill>
            <a:srgbClr val="F8FAFF"/>
          </a:solidFill>
          <a:ln w="12700">
            <a:solidFill>
              <a:srgbClr val="E6EEF7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8992" y="2926080"/>
            <a:ext cx="685800" cy="68580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965960" y="280720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A2B8"/>
                </a:solidFill>
              </a:rPr>
              <a:t>Liquidity sufficiency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965960" y="3172968"/>
            <a:ext cx="4023360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Immediate cash + cash equivalents to cover short-term obligations (timing matters).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6492240" y="2514600"/>
            <a:ext cx="553212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748272" y="2834640"/>
            <a:ext cx="868680" cy="868680"/>
          </a:xfrm>
          <a:prstGeom prst="roundRect">
            <a:avLst/>
          </a:prstGeom>
          <a:solidFill>
            <a:srgbClr val="F8FAFF"/>
          </a:solidFill>
          <a:ln w="12700">
            <a:solidFill>
              <a:srgbClr val="E6EEF7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39712" y="2926080"/>
            <a:ext cx="685800" cy="6858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726680" y="280720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B5CF6"/>
                </a:solidFill>
              </a:rPr>
              <a:t>Solvency sufficiency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7726680" y="3172968"/>
            <a:ext cx="4023360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Capacity to satisfy long-term obligations while preserving a viable capital structure.</a:t>
            </a:r>
            <a:endParaRPr lang="en-US" sz="1250" dirty="0"/>
          </a:p>
        </p:txBody>
      </p:sp>
      <p:sp>
        <p:nvSpPr>
          <p:cNvPr id="20" name="Shape 16"/>
          <p:cNvSpPr/>
          <p:nvPr/>
        </p:nvSpPr>
        <p:spPr>
          <a:xfrm>
            <a:off x="731520" y="4727448"/>
            <a:ext cx="553212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987552" y="5047488"/>
            <a:ext cx="868680" cy="868680"/>
          </a:xfrm>
          <a:prstGeom prst="roundRect">
            <a:avLst/>
          </a:prstGeom>
          <a:solidFill>
            <a:srgbClr val="F8FAFF"/>
          </a:solidFill>
          <a:ln w="12700">
            <a:solidFill>
              <a:srgbClr val="E6EEF7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8992" y="5138928"/>
            <a:ext cx="685800" cy="6858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965960" y="5020056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Cash-flow adequacy &amp; stability</a:t>
            </a:r>
            <a:endParaRPr lang="en-US" sz="1600" dirty="0"/>
          </a:p>
        </p:txBody>
      </p:sp>
      <p:sp>
        <p:nvSpPr>
          <p:cNvPr id="24" name="Text 19"/>
          <p:cNvSpPr/>
          <p:nvPr/>
        </p:nvSpPr>
        <p:spPr>
          <a:xfrm>
            <a:off x="1965960" y="5385816"/>
            <a:ext cx="4023360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Adequate, stable operating cash flows to support operations, financing needs, and reinvestment.</a:t>
            </a:r>
            <a:endParaRPr lang="en-US" sz="1250" dirty="0"/>
          </a:p>
        </p:txBody>
      </p:sp>
      <p:sp>
        <p:nvSpPr>
          <p:cNvPr id="25" name="Shape 20"/>
          <p:cNvSpPr/>
          <p:nvPr/>
        </p:nvSpPr>
        <p:spPr>
          <a:xfrm>
            <a:off x="6492240" y="4727448"/>
            <a:ext cx="553212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748272" y="5047488"/>
            <a:ext cx="868680" cy="868680"/>
          </a:xfrm>
          <a:prstGeom prst="roundRect">
            <a:avLst/>
          </a:prstGeom>
          <a:solidFill>
            <a:srgbClr val="F8FAFF"/>
          </a:solidFill>
          <a:ln w="12700">
            <a:solidFill>
              <a:srgbClr val="E6EEF7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39712" y="5138928"/>
            <a:ext cx="685800" cy="68580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726680" y="5020056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</a:rPr>
              <a:t>Reinvestment capacity</a:t>
            </a:r>
            <a:endParaRPr lang="en-US" sz="1600" dirty="0"/>
          </a:p>
        </p:txBody>
      </p:sp>
      <p:sp>
        <p:nvSpPr>
          <p:cNvPr id="29" name="Text 23"/>
          <p:cNvSpPr/>
          <p:nvPr/>
        </p:nvSpPr>
        <p:spPr>
          <a:xfrm>
            <a:off x="7726680" y="5385816"/>
            <a:ext cx="4023360" cy="11155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Ability to fund maintenance and growth without depleting financial resources.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1" name="Text 25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Indicators of financial sustainability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Operationalizing the pillars with standard measures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5532120" cy="438912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33502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Liquidity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960120" y="1874520"/>
            <a:ext cx="5074920" cy="150876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1984248"/>
            <a:ext cx="4709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Current Ratio = Current Assets / Current Liabilities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Quick Ratio = (Cash + ST Inv. + A/R) / Current Liabilities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Working Capital = Current Assets − Current Liabilities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492240" y="123444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1234440"/>
            <a:ext cx="5532120" cy="43891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20840" y="133502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Solvency &amp; debt service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720840" y="1874520"/>
            <a:ext cx="5074920" cy="150876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03720" y="1984248"/>
            <a:ext cx="4709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Debt-to-Equity = Total Liabilities / Total Equity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Times Interest Earned = EBIT / Interest Expense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(Also: debt ratio / coverage ratios)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31520" y="393192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931920"/>
            <a:ext cx="5532120" cy="43891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403250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Cash-flow adequacy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960120" y="4572000"/>
            <a:ext cx="5074920" cy="150876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143000" y="4681728"/>
            <a:ext cx="4709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Operating Cash Flow (OCF) level and multi-year trend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Free Cash Flow (FCF) = OCF − CapEx − Cash Dividends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Focus: stability + predictability, not one-year snapshots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492240" y="393192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92240" y="3931920"/>
            <a:ext cx="5532120" cy="43891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720840" y="403250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Working capital timing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6720840" y="4572000"/>
            <a:ext cx="5074920" cy="1508760"/>
          </a:xfrm>
          <a:prstGeom prst="roundRect">
            <a:avLst/>
          </a:prstGeom>
          <a:solidFill>
            <a:srgbClr val="FBFDFF"/>
          </a:solidFill>
          <a:ln w="12700">
            <a:solidFill>
              <a:srgbClr val="E6EE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903720" y="4681728"/>
            <a:ext cx="4709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Cash Conversion Cycle (CCC) = DIO + DSO − DPO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DIO = (Inventory / COGS) × 365;  DSO = (A/R / Sales) × 365</a:t>
            </a:r>
            <a:endParaRPr lang="en-US" sz="1250" dirty="0"/>
          </a:p>
          <a:p>
            <a:pPr marL="228600" indent="-2286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</a:rPr>
              <a:t>DPO = (A/P / COGS) × 365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731520" y="5650992"/>
            <a:ext cx="11475720" cy="658368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FE7C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60120" y="5769864"/>
            <a:ext cx="11018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2D12"/>
                </a:solidFill>
              </a:rPr>
              <a:t>Interpretation principle emphasized in the study: sustainability is time-based → ratios and cash flows are most meaningful when read as multi-year trends in context.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EEF2F7"/>
          </a:solidFill>
          <a:ln w="12700">
            <a:solidFill>
              <a:srgbClr val="EEF2F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76656"/>
            <a:ext cx="12191695" cy="54864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4592"/>
            <a:ext cx="10911535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 &amp; theories (profitability lens)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58368" y="502920"/>
            <a:ext cx="10874959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CE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profit concept → return generation and decomposition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23444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234440"/>
            <a:ext cx="5532120" cy="438912"/>
          </a:xfrm>
          <a:prstGeom prst="rect">
            <a:avLst/>
          </a:prstGeom>
          <a:solidFill>
            <a:srgbClr val="17A2B8"/>
          </a:solidFill>
          <a:ln w="12700">
            <a:solidFill>
              <a:srgbClr val="17A2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33502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Profit theory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05840" y="1828800"/>
            <a:ext cx="49834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Accounting profit vs. economic profit (includes opportunity costs).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Accounting Profit = TR − Explicit Costs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Economic Profit = TR − (Explicit + Implicit Costs)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92240" y="123444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92240" y="1234440"/>
            <a:ext cx="5532120" cy="43891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20840" y="133502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Profit maximization (microeconomic)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766560" y="1828800"/>
            <a:ext cx="49834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Profit function: π = TR − TC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Decision rule at optimum: MR = MC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Explains how revenue &amp; cost structure drive profit potential.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731520" y="393192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31520" y="3931920"/>
            <a:ext cx="5532120" cy="43891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60120" y="403250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Financial profitability ratios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05840" y="4526280"/>
            <a:ext cx="49834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Profit Margin = Net Income / Sales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ROA = Net Income / Avg. Total Assets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ROE = Net Income / Avg. Equity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Interprets how sales and resources produce returns.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492240" y="3931920"/>
            <a:ext cx="5532120" cy="2377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DEE8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92240" y="3931920"/>
            <a:ext cx="5532120" cy="43891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20840" y="4032504"/>
            <a:ext cx="5074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DuPont model (ROE decomposition)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766560" y="4526280"/>
            <a:ext cx="498348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ROE = Profit Margin × Total Asset Turnover × Equity Multiplier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34155"/>
                </a:solidFill>
              </a:rPr>
              <a:t>Turns ROE into actionable drivers: efficiency, utilization, leverage.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0080" y="6601968"/>
            <a:ext cx="107286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Conceptual Perspectives of Financial Sustainability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368735" y="6601968"/>
            <a:ext cx="457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2026-02-19T09:59:37Z</dcterms:created>
  <dcterms:modified xsi:type="dcterms:W3CDTF">2026-02-19T09:59:37Z</dcterms:modified>
</cp:coreProperties>
</file>